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64"/>
  </p:handoutMasterIdLst>
  <p:sldIdLst>
    <p:sldId id="2771" r:id="rId3"/>
    <p:sldId id="2772" r:id="rId4"/>
    <p:sldId id="2342" r:id="rId5"/>
    <p:sldId id="2773" r:id="rId6"/>
    <p:sldId id="2529" r:id="rId8"/>
    <p:sldId id="2609" r:id="rId9"/>
    <p:sldId id="2610" r:id="rId10"/>
    <p:sldId id="2611" r:id="rId11"/>
    <p:sldId id="2612" r:id="rId12"/>
    <p:sldId id="2613" r:id="rId13"/>
    <p:sldId id="2686" r:id="rId14"/>
    <p:sldId id="2687" r:id="rId15"/>
    <p:sldId id="2691" r:id="rId16"/>
    <p:sldId id="2693" r:id="rId17"/>
    <p:sldId id="2796" r:id="rId18"/>
    <p:sldId id="2775" r:id="rId19"/>
    <p:sldId id="2776" r:id="rId20"/>
    <p:sldId id="2777" r:id="rId21"/>
    <p:sldId id="2778" r:id="rId22"/>
    <p:sldId id="2779" r:id="rId23"/>
    <p:sldId id="2780" r:id="rId24"/>
    <p:sldId id="2781" r:id="rId25"/>
    <p:sldId id="2782" r:id="rId26"/>
    <p:sldId id="2791" r:id="rId27"/>
    <p:sldId id="2792" r:id="rId28"/>
    <p:sldId id="2832" r:id="rId29"/>
    <p:sldId id="2833" r:id="rId30"/>
    <p:sldId id="2834" r:id="rId31"/>
    <p:sldId id="2835" r:id="rId32"/>
    <p:sldId id="2836" r:id="rId33"/>
    <p:sldId id="2837" r:id="rId34"/>
    <p:sldId id="2838" r:id="rId35"/>
    <p:sldId id="2839" r:id="rId36"/>
    <p:sldId id="2840" r:id="rId37"/>
    <p:sldId id="2841" r:id="rId38"/>
    <p:sldId id="2842" r:id="rId39"/>
    <p:sldId id="2843" r:id="rId40"/>
    <p:sldId id="2844" r:id="rId41"/>
    <p:sldId id="2845" r:id="rId42"/>
    <p:sldId id="2846" r:id="rId43"/>
    <p:sldId id="2847" r:id="rId44"/>
    <p:sldId id="2848" r:id="rId45"/>
    <p:sldId id="2797" r:id="rId46"/>
    <p:sldId id="2803" r:id="rId47"/>
    <p:sldId id="2804" r:id="rId48"/>
    <p:sldId id="2821" r:id="rId49"/>
    <p:sldId id="2850" r:id="rId50"/>
    <p:sldId id="2851" r:id="rId51"/>
    <p:sldId id="2823" r:id="rId52"/>
    <p:sldId id="2806" r:id="rId53"/>
    <p:sldId id="2800" r:id="rId54"/>
    <p:sldId id="2813" r:id="rId55"/>
    <p:sldId id="2736" r:id="rId56"/>
    <p:sldId id="2737" r:id="rId57"/>
    <p:sldId id="2854" r:id="rId58"/>
    <p:sldId id="2852" r:id="rId59"/>
    <p:sldId id="2853" r:id="rId60"/>
    <p:sldId id="2855" r:id="rId61"/>
    <p:sldId id="2738" r:id="rId62"/>
    <p:sldId id="2739" r:id="rId63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6C"/>
    <a:srgbClr val="EBA946"/>
    <a:srgbClr val="B56769"/>
    <a:srgbClr val="657CC3"/>
    <a:srgbClr val="B79807"/>
    <a:srgbClr val="FE9B1C"/>
    <a:srgbClr val="DD9E61"/>
    <a:srgbClr val="F3CA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8" Type="http://schemas.openxmlformats.org/officeDocument/2006/relationships/tags" Target="tags/tag47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handoutMaster" Target="handoutMasters/handoutMaster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6D355-5404-4EC3-98D6-1F8D0B957E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5A069-BD80-409D-8163-E9B9EE069C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tags" Target="../tags/tag1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tags" Target="../tags/tag1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tags" Target="../tags/tag13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tags" Target="../tags/tag15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tags" Target="../tags/tag16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tags" Target="../tags/tag17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tags" Target="../tags/tag19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tags" Target="../tags/tag20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tags" Target="../tags/tag21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tags" Target="../tags/tag22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tags" Target="../tags/tag2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tags" Target="../tags/tag24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tags" Target="../tags/tag25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tags" Target="../tags/tag26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tags" Target="../tags/tag27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tags" Target="../tags/tag28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tags" Target="../tags/tag29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tags" Target="../tags/tag30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tags" Target="../tags/tag31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tags" Target="../tags/tag32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3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tags" Target="../tags/tag34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tags" Target="../tags/tag35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5.png"/><Relationship Id="rId2" Type="http://schemas.openxmlformats.org/officeDocument/2006/relationships/tags" Target="../tags/tag36.xml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tags" Target="../tags/tag37.xml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38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tags" Target="../tags/tag39.xml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tags" Target="../tags/tag40.xml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wmf"/><Relationship Id="rId3" Type="http://schemas.openxmlformats.org/officeDocument/2006/relationships/oleObject" Target="../embeddings/oleObject1.bin"/><Relationship Id="rId2" Type="http://schemas.openxmlformats.org/officeDocument/2006/relationships/tags" Target="../tags/tag41.xml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tags" Target="../tags/tag42.xml"/><Relationship Id="rId1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tags" Target="../tags/tag43.xml"/><Relationship Id="rId1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tags" Target="../tags/tag44.xml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tags" Target="../tags/tag45.xml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1.png"/><Relationship Id="rId2" Type="http://schemas.openxmlformats.org/officeDocument/2006/relationships/tags" Target="../tags/tag46.xml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生成器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5227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生成器，英文是Generator，生成器的主要功能是，基于随机噪声，生成逼真的数据实例。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这些数据实例可以是，普通数据、图片、音频等等各种形式。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生成器生成看起来真实的手写数字图片。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生成器会接收一个随机噪声向量，该噪声向量经过生成器中的神经网络后，会被转换为手写数字图片。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3217545"/>
            <a:ext cx="4986655" cy="2802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判别器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524615" cy="131191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判别器，英文是Discriminator，判别器的主要功能是判断数据的真实性。具体判断输入的数据是真实的训练数据，还是生成器生成的假数据。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判别器的目标是，区分真实的手写数字图片和生成器产生的手写数字图片。其中真实的手写数字图片，即为人工收集的训练数据。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例如，从MNIST数据集中取得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真实数字图片，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判别器实际上是一个用于图片分类的神经网络。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我们会使用真实的手写数字图片，作为正样本，生成器生成的图片作为负样本，来训练判别器。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410" y="2835275"/>
            <a:ext cx="6240780" cy="3370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训练过程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58369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生成对抗网络的训练是一个博弈过程，在这个过程中，生成器和判别器相互对抗竞争。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生成器会不断学习如何更好地模拟真实数据，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尝试欺骗判别器，使判别器将生成图片误判为真实图片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判别器则学习识别真假数据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努力将真实图片判断为正例，将生成图片判断为负例。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生成器的目标是生成判别器无法区分的假数据。而判别器的目标是准确区分真实数据和生成数据。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" y="2866390"/>
            <a:ext cx="9633585" cy="3216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3720" y="1363980"/>
            <a:ext cx="6951345" cy="124396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以“生成手写数字识别图片”为例，说明生成对抗网络中，生成器和判别器的工作原理。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在生成对抗网络的训练初期，生成器生成的图片质量很差，看起来并不像真实的手写数字。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而判别器也无法很好的识别出真实图片或生成图片。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95" y="2526665"/>
            <a:ext cx="7845425" cy="3499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效果改进，完成训练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0176510" cy="135445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随着训练的进行，生成器会根据判别器的判断结果，来改进自身的生成效果。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同样，判别器也会根据生成器生成的数据，来调整和优化自己的判别策略。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最终，经过多轮的交替迭代，生成器可以生成逼真的手写数字图片，而判别器也能准确的判断出真实图片和生成图片。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总结来说，生成对抗网络的训练是一个动态的学习过程。生成器和判别器都会根据对方的表现来调整自身的策略，从而提升整体的效果。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80" y="3041015"/>
            <a:ext cx="5667375" cy="302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1640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什么是转置卷积？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转置卷积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5717540" cy="69786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转置卷积，英文是Transposed Convolution，也被称为反卷积。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它与传统的卷积操作不同，可以基于较小的特征图生成较大的特征图。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445" y="2471420"/>
            <a:ext cx="6509385" cy="3118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转置卷积的使用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66725" y="1489075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在很多计算机视觉任务中，都会用到转置卷积。例如，在图像分割任务中，会使用转置卷积，恢复图像的原始尺寸。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具体来说，输入图像会通过一系列的卷积层，逐步降低图像的尺寸，提取特征。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接着为了得到与原始图像相同尺寸的分割图，需要使用转置卷积，逐步恢复特征图的尺寸。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3100705"/>
            <a:ext cx="9693910" cy="266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生成对抗网络和转置卷积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在生成对抗网络的生成器中，生成器接收一个噪声向量z。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向量z会经过一系列的转置卷积层。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通过转置卷积，逐渐放大噪声向量，增加特征图的细节，最终生成复杂的图像。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65" y="2876550"/>
            <a:ext cx="8866505" cy="286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上采样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转置卷积的计算是上采样的过程。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实际上，有很多种上采样的方法，例如，最近邻插值、双线性插值等等。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但是这些上采样的方法都是基于人们的先验经验来设计的，对于很多场景效果并不理想。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796540"/>
            <a:ext cx="3602990" cy="3069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4800" b="1"/>
              <a:t>深度学习项目实战直播课</a:t>
            </a:r>
            <a:endParaRPr lang="zh-CN" altLang="en-US" sz="4800" b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32860"/>
            <a:ext cx="9144000" cy="503555"/>
          </a:xfrm>
        </p:spPr>
        <p:txBody>
          <a:bodyPr/>
          <a:p>
            <a:r>
              <a:rPr lang="zh-CN" altLang="en-US"/>
              <a:t>进阶篇</a:t>
            </a:r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使用DCGAN生成动漫人物头像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通过转置卷积上采样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66725" y="1407795"/>
            <a:ext cx="7828280" cy="75184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通过将转置卷积放置到神经网络中，就可以使神经网络自主的学习，来获取最优的上采样方式。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因此，转置卷积在处理复杂的上采样任务时更加的灵活和有效。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85" y="2647315"/>
            <a:ext cx="5823585" cy="279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转置卷积的计算方法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转置卷积的计算过程如下。我们以2*2的输入数据X和2*2的卷积核W为例进行说明。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在计算转置卷积时，矩阵x中的每个元素，都会与整个卷积核W相乘。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这样矩阵X中的每个元素，都被扩展成了一个与卷积核大小相同的输出矩阵。例如，x11与W相乘、x12与W相乘，等等。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35" y="2887980"/>
            <a:ext cx="4674235" cy="1108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4248150"/>
            <a:ext cx="7087870" cy="1843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转置卷积的计算方法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然后将这4个小矩阵，放置在一个更大的矩阵中。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并根据步长，调整小矩阵在输出矩阵中的放置间隔，重叠的部分需要累加。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例如，在步长stride=1时，生成了一个3*3的结果矩阵。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2945130"/>
            <a:ext cx="10096500" cy="270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9585" y="122174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在输入数据中，包含了0、1、2、3，卷积核中有1、4、2、3。这里将步幅stride设置为2，在计算过程中，不会产生重叠。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第1步，生成左上角，为4个0。然后向右移动2步，生成右上角，结果是1、4、2、3。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接着是左下角和右下角。最终会生成4×4的输出结果。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20" y="2269490"/>
            <a:ext cx="6841490" cy="3712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转置卷积的使用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70" y="1474470"/>
            <a:ext cx="7080885" cy="4626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转置卷积的使用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372235"/>
            <a:ext cx="7300595" cy="5096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1640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BatchNorm2d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数据的归一化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9585" y="1478915"/>
            <a:ext cx="7046595" cy="69024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在模型训练前，一般会对输入数据进行归一化处理，将数据中不同尺度的特征，转换为相同的尺度。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从而提升模型的泛化能力，加速模型训练，并防止梯度爆炸等问题。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35" y="2510790"/>
            <a:ext cx="8514080" cy="3195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内部协变量偏移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77215" y="1560195"/>
            <a:ext cx="7499985" cy="81216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对于神经网络，当数据经过网络的各层时，数据的分布可能发生变化，这种情况被称为，内部协变量偏移。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所以即使对输入数据进行了标准化，但在较深层的网络中，这种标准化效果也可能丢失。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5" y="2496820"/>
            <a:ext cx="6717665" cy="3382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BatchNorm2d归一化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20040" y="1628140"/>
            <a:ext cx="11084560" cy="73787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为了应对内部协变量偏移的问题，可以在神经网络的各个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layer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之间添加，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层，批量归一化层。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BN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层，网络的每一层，都可以独立的进行归一化，从而保证训练的稳定。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3002280"/>
            <a:ext cx="10746740" cy="214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内容占位符 1"/>
          <p:cNvSpPr>
            <a:spLocks noGrp="1"/>
          </p:cNvSpPr>
          <p:nvPr/>
        </p:nvSpPr>
        <p:spPr>
          <a:xfrm>
            <a:off x="892810" y="866140"/>
            <a:ext cx="7856855" cy="648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使用DCGAN，生成动漫人物头像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4680" y="2437765"/>
            <a:ext cx="3164840" cy="2609850"/>
          </a:xfrm>
        </p:spPr>
        <p:txBody>
          <a:bodyPr vert="horz">
            <a:noAutofit/>
          </a:bodyPr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课程核心内容：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生成对抗网络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什么是转置卷积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BatchNorm2d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4.DCGAN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的设计和实现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生成器和判别器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5.DCGAN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的训练和推理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动漫数据读取、模型训练和测试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31690" y="2092325"/>
            <a:ext cx="6306820" cy="33007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BatchNorm2d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适用于图像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8950" y="1472565"/>
            <a:ext cx="10922635" cy="80518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二维批量归一化，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BatchNorm2D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方法，适用于对图像数据进行的归一化操作。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经常应用在卷积神经网络中，我们一般会将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BN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层放到池化层之后，激活函数之前。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" y="2999740"/>
            <a:ext cx="10600690" cy="2305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BN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针对通道计算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6570" y="1410970"/>
            <a:ext cx="11077575" cy="111252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BatchNorm2D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在计算时，会针对每个通道进行。例如，图中表示了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5*5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大小的图像，每张图有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RGB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，三个通道。每个通道会独立进行批量归一化操作。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BatchNorm（BN）的核心作用是消除不同样本之间（以及同一样本内不同像素位置之间）在相同通道上的分布差异，但不会消除不同通道之间的尺度差异。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因为，各个通道之间的差异，本身也没那么大！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" y="2612390"/>
            <a:ext cx="10661650" cy="3793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9585" y="1414780"/>
            <a:ext cx="11084560" cy="74549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具体来说，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通道，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5*5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大小的图像，会表示为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10*3*5*5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的四维张量。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那么红色、绿色、蓝色通道，分别会包括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10*5*5=250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个像素，每个通道的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250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个像素，独立的进行归一化计算。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03780"/>
            <a:ext cx="8209280" cy="372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计算步骤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1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9585" y="1221740"/>
            <a:ext cx="11084560" cy="81978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计算包含了三个步骤。第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步，需要计算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个输入数据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xi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的平均值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μ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和方差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σ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的平方。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例如，刚才的例子中，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就等于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250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45" y="2778125"/>
            <a:ext cx="8986520" cy="2738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计算步骤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2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3720" y="1547495"/>
            <a:ext cx="11084560" cy="72390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步，基于计算出的平均值和方差，对每个数据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xi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都进行归一化操作。具体为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xi-μ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，除以根号下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σ^+</a:t>
            </a:r>
            <a:r>
              <a:rPr lang="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ϵ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式子中的</a:t>
            </a:r>
            <a:r>
              <a:rPr lang="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ϵ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是一个非常小的正数，用来保证数值的稳定性，防止计算过程中出现除以零的情况。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40" y="2673985"/>
            <a:ext cx="9467850" cy="2876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计算步骤3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9585" y="1644015"/>
            <a:ext cx="11084560" cy="47244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步，对归一化后的数据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xi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进行缩放和平移。缩放就是使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xi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乘以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γ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，平移就是加上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β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。这样就得到了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 Norm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层的输出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BN(xi)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2432050"/>
            <a:ext cx="7546340" cy="3163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可训练参数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22910" y="1488440"/>
            <a:ext cx="11084560" cy="11163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γ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β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，就是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BatchNorm2D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层中的可训练参数。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γ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是缩放因子，用于调整归一化数据的尺度，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β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是平移因子，用于将归一化后的数据平移。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这两个参数的引入，使得批量归一化层，不仅仅是简单地对数据进行规范化，还可以适应性地调整数据分布，以更好地满足网络的训练。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95" y="3051175"/>
            <a:ext cx="8179435" cy="251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9585" y="1280795"/>
            <a:ext cx="6299200" cy="7607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下面我们以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个样本，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个灰色通道，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3*3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大小的特征图为例，说明批量归一化的计算过程。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3*3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的矩阵，代表这两个特征图。第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个矩阵包括了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个矩阵包括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" y="2125345"/>
            <a:ext cx="10166350" cy="393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步骤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1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9585" y="1221740"/>
            <a:ext cx="11084560" cy="77597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第一步要计算出这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个数字的均值和方差。平均值就是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1+2+3+...+18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，再除以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，等于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9.5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方差是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，分别减平均值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9.5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，然后平方再除以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，结果是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26.9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20" y="2427605"/>
            <a:ext cx="6870700" cy="2757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步骤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2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，第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1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个样本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9585" y="122174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步，进行归一化操作。第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个样本的归一化如下。令矩阵中的每个数，都减去平均值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9.5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接着计算出标准差，将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个数字除以标准差，得到第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个样本的归一化结果。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162810"/>
            <a:ext cx="9690100" cy="1391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80" y="3723640"/>
            <a:ext cx="7989570" cy="2091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1640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什么是生成对抗网络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步骤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2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，第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2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个样本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9585" y="1221740"/>
            <a:ext cx="11084560" cy="43561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同理，计算第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个样本的归一化结果，包括减平均值和除以标准差两个步骤。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402205"/>
            <a:ext cx="10100310" cy="2785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步骤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3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9585" y="122174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步是进行缩放和平移。这里随意设置缩放和平移的参数，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γ=1.5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β=2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个样本计算如下，将归一化后的结果，乘以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1.5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再加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，得到缩放和平移后的结果。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个样本也是同样的道理。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2827020"/>
            <a:ext cx="9889490" cy="20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BatchNorm2d的使用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  <a:p>
            <a:pPr marL="0" algn="l">
              <a:buClrTx/>
              <a:buSzTx/>
              <a:buNone/>
            </a:pPr>
            <a:endParaRPr 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35" y="1276350"/>
            <a:ext cx="4834890" cy="512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513840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DCGAN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的设计和实现</a:t>
            </a:r>
            <a:endParaRPr lang="en-US" altLang="zh-CN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DCGAN对抗网络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7127240" cy="13398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深度卷积生成对抗网络，英文缩写DCGAN，它在普通的GAN网络上进行了改进。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在DCGAN中，使用了卷积层和转置卷积层，代替全连接层。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这种改进可以更有效的处理图像数据，提升生成图像的质量和图像识别的准确性。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将设计并实现一个DCGAN，用于生成图片”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其中包括了，生成器和判别器的设计和实现的方式。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70" y="2957830"/>
            <a:ext cx="5667375" cy="3028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5" y="3429000"/>
            <a:ext cx="4355465" cy="2088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DCGAN的生成器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3720" y="142494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在DCGAN的生成器中，包含了转置卷积层。生成器在工作时，会接收一个随机噪声向量z。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噪声向量z经过生成器中的转置卷积，不断的扩大尺寸，最终被转换为生成图像。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例如，将噪声向量z，逐步生成图像，尺寸为3×64×64。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35" y="2519045"/>
            <a:ext cx="8235315" cy="3512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生成器的设计1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我们基于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DCGAN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的示意图，一步一步的实现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DCGAN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的生成器。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步，如何将一个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维的噪声向量，转换为一个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1024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个通道，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大小的图像？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" y="2538095"/>
            <a:ext cx="3933825" cy="3306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635" y="2673985"/>
            <a:ext cx="5924550" cy="3034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生成器的设计2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86487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如何使用转置卷积，进一步过大图像？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将一个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1024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个通道的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大小的图像，扩大大维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512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个通道的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" y="2891790"/>
            <a:ext cx="5723255" cy="22263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010" y="2727325"/>
            <a:ext cx="3333750" cy="300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生成器的设计3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86487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按照同样的方法，继续实现后面的转置卷积层。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最终生成一个，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RGB3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个通道，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大小的图像。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" y="2528570"/>
            <a:ext cx="5426710" cy="3600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610" y="2091690"/>
            <a:ext cx="3336290" cy="413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生成器的构建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403350"/>
            <a:ext cx="6814185" cy="4860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010" y="3182620"/>
            <a:ext cx="5657850" cy="1393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生成对抗网络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生成对抗网络，英文是Generative Adversarial Networks，简称GAN。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GAN是一种无监督的深度学习模型，于2014年首次被提出。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05" y="2548255"/>
            <a:ext cx="6612890" cy="3564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判别器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就是一个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CNN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576705"/>
            <a:ext cx="5444490" cy="4287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3001645"/>
            <a:ext cx="5781675" cy="1964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56908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DCGAN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的训练和推理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使用DCGAN生成动漫头像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3720" y="131318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接下来，我们使用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DCGAN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，生成动漫头像。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DCGAN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的训练中，会经过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多轮的交替迭代，生成器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会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生成逼真的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动漫头像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，判别器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会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准确的判断出真实图片和生成图片。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生成对抗网络的训练是一个动态的学习过程。生成器和判别器都会根据对方的表现来调整自身的策略，从而提升整体的效果。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53720" y="3700780"/>
          <a:ext cx="5026660" cy="167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5022850" imgH="1676400" progId="Paint.Picture">
                  <p:embed/>
                </p:oleObj>
              </mc:Choice>
              <mc:Fallback>
                <p:oleObj name="" r:id="rId3" imgW="5022850" imgH="16764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720" y="3700780"/>
                        <a:ext cx="5026660" cy="1677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155" y="2719705"/>
            <a:ext cx="3864610" cy="3499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数据准备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35052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https://www.kaggle.com/datasets/splcher/animefacedataset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2172970"/>
            <a:ext cx="8388985" cy="3950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数据读取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1406525"/>
            <a:ext cx="6737985" cy="5005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981065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根据训练流程设计损失函数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0176510" cy="135445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在训练的过程中，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随着训练的进行，生成器会根据判别器的判断结果，来改进自身的生成效果。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同样，判别器也会根据生成器生成的数据，来调整和优化自己的判别策略。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最终，经过多轮的交替迭代，生成器可以生成逼真的手写数字图片，而判别器也能准确的判断出真实图片和生成图片。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总结来说，生成对抗网络的训练是一个动态的学习过程。生成器和判别器都会根据对方的表现来调整自身的策略，从而提升整体的效果。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80" y="3041015"/>
            <a:ext cx="5667375" cy="302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判别器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(Discriminator)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的损失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5480685" cy="154876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判别器的目标是区分真实图像和生成图像，其损失由两部分组成：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errD_real：鼓励判别器将真实图像识别为"真"(标签1)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errD_fake：鼓励判别器将生成图像识别为"假"(标签0)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errD：两者相加作为判别器的总损失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2831465"/>
            <a:ext cx="8020050" cy="3351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生成器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(Generator)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的损失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86487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生成器的目标是欺骗判别器，使其生成的图像被判别为真实图像。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errG：鼓励判别器将生成图像误判为"真"(标签1)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" y="2912110"/>
            <a:ext cx="9877425" cy="181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对抗训练的本质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9245600" cy="306832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这种损失设计体现了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GAN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的核心思想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极小极大博弈：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判别器试图最大化正确分类真实和生成图像的能力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最小化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errD)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生成器试图最小化判别器识破生成图像的能力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最小化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errG)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在数学形式上，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min_G max_D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是一个统一的极小极大目标，但需要通过交替优化实现。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在实际训练中，采用严格串行的方式：先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max_D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（优化判别器），再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min_G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（优化生成器），循环迭代这一过程。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其本质是生成器和判别器之间的对抗博弈，这是一个动态平衡过程。交替更新的策略正是为了模拟这种博弈行为。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我们可以使用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deepseek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，详细解释这个损失函数：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min_G max_D [E_x[logD(x)] + E_z[log(1-D(G(z)))]]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4533900"/>
            <a:ext cx="10887075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模型训练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35405"/>
            <a:ext cx="8420100" cy="508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算法目标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1490" y="1359535"/>
            <a:ext cx="11084560" cy="8616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该算法通过竞争学习的方式生成新的、且与原始数据集相似的数据。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这些生成的图像和原始的真实图像相差无几。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472055"/>
            <a:ext cx="8980805" cy="3793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180" y="2632075"/>
            <a:ext cx="2871470" cy="2854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模型测试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95" y="1793875"/>
            <a:ext cx="4669790" cy="411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121535"/>
            <a:ext cx="7004685" cy="281368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生成对抗网络的应用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107420" cy="12509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使用生成对抗网络生成数据的成本很低，生成结果可以直接应用在各个领域。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例如，游戏、电影制作，或者艺术创作。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" y="2625090"/>
            <a:ext cx="9459595" cy="262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生成对抗网络的变体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由于GAN网络的应用广泛，因此衍生出了大量的变体算法。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例如DCGAN、CycleGAN、ProGAN等等，它们有着不同的特点和应用场景。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" y="2644140"/>
            <a:ext cx="9828530" cy="2744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生成对抗网络的架构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85344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生成对抗网络与传统的神经网络不同，它由两个主要的网络构成。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这两个网络被称为生成网络和判别网络。或者称为生成器和判别器。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55" y="2376805"/>
            <a:ext cx="7271385" cy="361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.xml><?xml version="1.0" encoding="utf-8"?>
<p:tagLst xmlns:p="http://schemas.openxmlformats.org/presentationml/2006/main">
  <p:tag name="KSO_WM_UNIT_PLACING_PICTURE_USER_VIEWPORT" val="{&quot;height&quot;:5589,&quot;width&quot;:10680}"/>
</p:tagLst>
</file>

<file path=ppt/tags/tag2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7.xml><?xml version="1.0" encoding="utf-8"?>
<p:tagLst xmlns:p="http://schemas.openxmlformats.org/presentationml/2006/main">
  <p:tag name="KSO_WPP_MARK_KEY" val="e32cbc33-ac92-4a9a-aac0-605f433b125a"/>
  <p:tag name="COMMONDATA" val="eyJoZGlkIjoiNWZlZTNlMTBiZDAxNjgxZWUxNjBiMDRmOGY4YjQ4MzcifQ=="/>
</p:tagLst>
</file>

<file path=ppt/tags/tag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9.xml><?xml version="1.0" encoding="utf-8"?>
<p:tagLst xmlns:p="http://schemas.openxmlformats.org/presentationml/2006/main">
  <p:tag name="KSO_WM_UNIT_PLACING_PICTURE_USER_VIEWPORT" val="{&quot;height&quot;:1649,&quot;width&quot;:1699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5035</Words>
  <Application>WPS 演示</Application>
  <PresentationFormat>宽屏</PresentationFormat>
  <Paragraphs>298</Paragraphs>
  <Slides>60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9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Paint.Picture</vt:lpstr>
      <vt:lpstr>PowerPoint 演示文稿</vt:lpstr>
      <vt:lpstr>深度学习项目实战直播课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小黑黑</cp:lastModifiedBy>
  <cp:revision>4630</cp:revision>
  <dcterms:created xsi:type="dcterms:W3CDTF">2023-08-11T09:10:00Z</dcterms:created>
  <dcterms:modified xsi:type="dcterms:W3CDTF">2025-03-25T10:54:30Z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6A218F4376184B65ABDD20E79FA31B5B</vt:lpwstr>
  </property>
  <property fmtid="{D5CDD505-2E9C-101B-9397-08002B2CF9AE}" pid="3" name="KSOProductBuildVer">
    <vt:lpwstr>2052-12.1.0.20305</vt:lpwstr>
  </property>
  <property fmtid="{D5CDD505-2E9C-101B-9397-08002B2CF9AE}" pid="4" name="commondata">
    <vt:lpwstr>eyJoZGlkIjoiOGNhMDAwYzYyMDNkM2YyYmMwZmYxZDMyZjc3OWZmODIifQ==</vt:lpwstr>
  </property>
</Properties>
</file>